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/>
    <p:restoredTop sz="96327"/>
  </p:normalViewPr>
  <p:slideViewPr>
    <p:cSldViewPr snapToGrid="0">
      <p:cViewPr varScale="1">
        <p:scale>
          <a:sx n="128" d="100"/>
          <a:sy n="128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51B7-BFD7-D17F-CA70-3862FFA85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82F23-71E8-D3A9-B0CA-C9F616167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79633-8C07-35A3-2A97-B101A6AD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5B34B-914F-15AC-BC7F-A1BFC086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2201C-10F3-DA07-66F0-2CC08500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5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C2E5-DA62-1964-1EC7-8FB29E40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B6A1C-20BD-7975-1F48-86D3BDBF3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6AA27-7266-95D5-2D8F-CBD0ACDB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AEFA5-A7C5-688E-CD9F-40FC41EA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7160E-51C1-3A09-7EC7-7057BD9B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6D225A-6CC0-603C-9DAF-3F7CF913F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2E87F-EEBA-7198-C2AB-356F714CA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23986-15DD-025E-EB07-D799CFE7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D1036-E579-F14B-7231-310973BF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DA64-72D0-4D43-51C2-8F271169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6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FA73-5E08-A11A-ED52-E136E68D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C3F5-A32D-97F9-A516-B20F29F8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71C51-B29C-9B60-DD6E-261E96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340D8-C8F0-20F7-92E4-759BC3E4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BA18E-1FAC-159C-A4D1-CCC79B4E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5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0A20-195F-511E-8FBA-D6295D13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D659B-1C1E-00B4-F642-969BF020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E417-9D5B-5F4F-8BB2-720C217D4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3AFEA-D758-ADAF-0841-D3281A41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BBB65-DB05-E112-CC54-1461EECE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4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1F73-0014-1818-B293-4E47CF30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75089-D9C0-816D-5CBE-E6C7DBB17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3887E-F51C-170B-F651-48A503C4D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20022-D826-110D-B51C-0D1083D0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AFA14-CBE7-AC20-CED3-09EA5C04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1F857-34EC-16D4-2C60-BD143B7F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2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4676-761A-8DCC-68BD-DBDF05C9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0A48C-A1E5-D00F-60A3-405B706F4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D63E7-3BD6-465E-0200-69155B683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BB6A1-3032-9F35-8CC2-AD7D11D1E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A3BFA-BF4B-1751-0E70-402422A57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43EE38-06D5-003F-CCFA-2223DCEA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3133B-FC69-C0DC-C0D9-EFBDB94A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26B64-4B68-1EB9-F60C-183204CD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1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E88B-8721-6246-A013-E2A8F232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AB64D-1A0E-3445-88A4-DECABB78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3A1EC-0A3F-1BFF-CCF0-1F8FEB57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F5B70-0C1B-1754-1C7A-77D6369A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B0234-64E4-A23A-01B8-1888CE7ED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45AB8-047E-0FD0-1752-B097DFA29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ADE0E-9F60-319D-D0A7-B116B7B1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6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23A2-0229-2DDB-E8E3-CE1C5062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807A-DC6F-46F9-81AF-9F0F063A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80CC9-28B6-36B8-31A7-5DEDAA94E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6CA20-6757-E81D-491E-4AB666BF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6D4A0-DCA4-6800-B2EA-368C8606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57507-F17A-2E43-BFF1-085B2034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86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1B8C-CD86-B95D-84E5-072547A9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894CE-D74D-83FE-2F80-50B41F609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D3278-4E38-17E2-BAEF-7698E0BA6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661D3-B3DB-8187-7165-4B6016A0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AF998-8023-EFED-D009-16D30E3F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3E0B5-DDC0-64B6-1E29-F3286F86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0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0A8213-BC21-1B10-729B-8DBADF78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E861C-90EA-EB17-87FF-4C58A9E4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E89-E86F-C184-A7D7-CA4DA61F9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07219E-CFD1-E640-9FEB-4B2CF5BECE36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070FD-137E-0425-53D0-01022CAED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77440-CE4D-AADA-F6C7-9F6708EAF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2924D-A8F6-6745-9245-048B2F690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vit-pytorch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3DA62-3C1F-AD66-5539-542768CB9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51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 Freshness Detection Agent: A Hybrid Approach Using Computer Vision</a:t>
            </a:r>
            <a:br>
              <a:rPr lang="en-US" sz="5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1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Machine Learning</a:t>
            </a:r>
            <a:endParaRPr lang="en-US" sz="5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0EFF6-19D5-B8E7-55BB-D18BBEEC8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endParaRPr lang="en-US" sz="1700"/>
          </a:p>
          <a:p>
            <a:pPr algn="l"/>
            <a:r>
              <a:rPr lang="en-US" sz="17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Gayaetiri</a:t>
            </a: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Chalasani</a:t>
            </a:r>
            <a:b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Cuicui</a:t>
            </a: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</a:p>
          <a:p>
            <a:pPr algn="l"/>
            <a:r>
              <a:rPr lang="en-US" sz="17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Jinyu</a:t>
            </a: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Liu</a:t>
            </a:r>
            <a:b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Yashwanth</a:t>
            </a: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Chiluka</a:t>
            </a:r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apples and oranges&#10;&#10;Description automatically generated">
            <a:extLst>
              <a:ext uri="{FF2B5EF4-FFF2-40B4-BE49-F238E27FC236}">
                <a16:creationId xmlns:a16="http://schemas.microsoft.com/office/drawing/2014/main" id="{9B7D25EB-97AC-B180-2F18-01060ED1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96" r="21867"/>
          <a:stretch/>
        </p:blipFill>
        <p:spPr>
          <a:xfrm>
            <a:off x="320040" y="1232419"/>
            <a:ext cx="4087368" cy="4075027"/>
          </a:xfrm>
          <a:prstGeom prst="rect">
            <a:avLst/>
          </a:pr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231A8-7661-9915-B1BF-416AD593D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Results &amp; 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F76EE-1EAB-6FF7-4E21-63A3BA69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4" y="1730972"/>
            <a:ext cx="5666361" cy="4448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153EC-17CB-E474-3F75-5944A6F9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1767555"/>
            <a:ext cx="5542793" cy="44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1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17F4-8BC6-875E-CCDF-422A11389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6563"/>
            <a:ext cx="9144000" cy="477837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Ablation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AFC8C-7EB5-88E1-D43E-8B5646CF4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43434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CA3AD5-49DA-C665-0B50-9618AAE1C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288310"/>
              </p:ext>
            </p:extLst>
          </p:nvPr>
        </p:nvGraphicFramePr>
        <p:xfrm>
          <a:off x="2032000" y="1212573"/>
          <a:ext cx="8127999" cy="303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60746935"/>
                    </a:ext>
                  </a:extLst>
                </a:gridCol>
                <a:gridCol w="2911797">
                  <a:extLst>
                    <a:ext uri="{9D8B030D-6E8A-4147-A177-3AD203B41FA5}">
                      <a16:colId xmlns:a16="http://schemas.microsoft.com/office/drawing/2014/main" val="469900444"/>
                    </a:ext>
                  </a:extLst>
                </a:gridCol>
                <a:gridCol w="2506869">
                  <a:extLst>
                    <a:ext uri="{9D8B030D-6E8A-4147-A177-3AD203B41FA5}">
                      <a16:colId xmlns:a16="http://schemas.microsoft.com/office/drawing/2014/main" val="10816875"/>
                    </a:ext>
                  </a:extLst>
                </a:gridCol>
              </a:tblGrid>
              <a:tr h="7357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Components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330133"/>
                  </a:ext>
                </a:extLst>
              </a:tr>
              <a:tr h="779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</a:t>
                      </a:r>
                      <a:r>
                        <a:rPr lang="en-US" dirty="0" err="1"/>
                        <a:t>ViT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Vision Transformer (</a:t>
                      </a:r>
                      <a:r>
                        <a:rPr lang="en-US" dirty="0" err="1"/>
                        <a:t>ViT</a:t>
                      </a:r>
                      <a:r>
                        <a:rPr lang="en-US" dirty="0"/>
                        <a:t>)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516518"/>
                  </a:ext>
                </a:extLst>
              </a:tr>
              <a:tr h="779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YOLO + </a:t>
                      </a:r>
                      <a:r>
                        <a:rPr lang="en-US" dirty="0" err="1"/>
                        <a:t>ViT</a:t>
                      </a:r>
                      <a:r>
                        <a:rPr lang="en-US" dirty="0"/>
                        <a:t> 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ViT</a:t>
                      </a:r>
                      <a:r>
                        <a:rPr lang="en-US" dirty="0"/>
                        <a:t> + YOLOv8 confidence scores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590065"/>
                  </a:ext>
                </a:extLst>
              </a:tr>
              <a:tr h="7357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Fusion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YOLOv8 + </a:t>
                      </a:r>
                      <a:r>
                        <a:rPr lang="en-US" dirty="0" err="1"/>
                        <a:t>ViT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486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49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78D2-29E9-4BAD-9EC1-90B1B6D31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789" y="520784"/>
            <a:ext cx="10367211" cy="477837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Challenges &amp;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2A70A-75D5-36F7-8563-55D146557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789" y="998621"/>
            <a:ext cx="10367211" cy="425917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Data Imbalance: </a:t>
            </a:r>
            <a:r>
              <a:rPr lang="en-US" dirty="0"/>
              <a:t>Some classes had fewer samples.</a:t>
            </a:r>
          </a:p>
          <a:p>
            <a:pPr algn="l"/>
            <a:endParaRPr lang="en-US" b="1" dirty="0"/>
          </a:p>
          <a:p>
            <a:pPr algn="l"/>
            <a:endParaRPr lang="en-US" b="1" dirty="0"/>
          </a:p>
          <a:p>
            <a:pPr algn="l"/>
            <a:endParaRPr lang="en-US" b="1" dirty="0"/>
          </a:p>
          <a:p>
            <a:pPr algn="l"/>
            <a:endParaRPr lang="en-US" b="1" dirty="0"/>
          </a:p>
          <a:p>
            <a:pPr algn="l"/>
            <a:r>
              <a:rPr lang="en-US" b="1" dirty="0"/>
              <a:t>Confusing Visual Features: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Overripe vs. rotten often visually similar.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01CC-E1F2-F321-6480-EDBDE437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318" y="233760"/>
            <a:ext cx="4854682" cy="319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EE1BD-D429-C2E4-7D1F-C73473286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1" y="4432300"/>
            <a:ext cx="3454400" cy="242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D19D0-C94A-B5C4-560E-B9AE6094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68" y="4432300"/>
            <a:ext cx="3405781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201A-C95C-8E1C-D5BD-17037D7A7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6720"/>
            <a:ext cx="9144000" cy="58612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AA34E-A896-5B30-FBE9-5BD86867D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67063"/>
            <a:ext cx="9144000" cy="452387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Fusion of YOLOv8 (object detection) and </a:t>
            </a:r>
            <a:r>
              <a:rPr lang="en-US" sz="1800" dirty="0" err="1"/>
              <a:t>ViT</a:t>
            </a:r>
            <a:r>
              <a:rPr lang="en-US" sz="1800" dirty="0"/>
              <a:t> (classification) significantly improves accuracy.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/>
              <a:t>XGBoost</a:t>
            </a:r>
            <a:r>
              <a:rPr lang="en-US" sz="1800" dirty="0"/>
              <a:t> effectively combines confidence scores and class probabilities.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Achieved up to </a:t>
            </a:r>
            <a:r>
              <a:rPr lang="en-US" sz="1800" b="1" dirty="0"/>
              <a:t>94% accuracy</a:t>
            </a:r>
            <a:r>
              <a:rPr lang="en-US" sz="1800" dirty="0"/>
              <a:t> on fresh vs. rotten classification.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Scalable and efficient for real-time applications in </a:t>
            </a:r>
            <a:r>
              <a:rPr lang="en-US" sz="1800" b="1" dirty="0"/>
              <a:t>smart farming</a:t>
            </a:r>
            <a:r>
              <a:rPr lang="en-US" sz="1800" dirty="0"/>
              <a:t> and </a:t>
            </a:r>
            <a:r>
              <a:rPr lang="en-US" sz="1800" b="1" dirty="0"/>
              <a:t>agricultural supply chains</a:t>
            </a:r>
            <a:r>
              <a:rPr lang="en-US" sz="18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Modular pipeline — easy to expand or fine-tune for other fruits/vegetables.</a:t>
            </a:r>
          </a:p>
          <a:p>
            <a:pPr algn="l"/>
            <a:endParaRPr lang="en-US" sz="1800" dirty="0"/>
          </a:p>
          <a:p>
            <a:pPr algn="l"/>
            <a:r>
              <a:rPr lang="en-US" sz="2000" dirty="0"/>
              <a:t>Future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Testing on Real world Conditions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Try to implement on a much diverse dataset so see if it can produce improved results with more attributes.</a:t>
            </a:r>
          </a:p>
        </p:txBody>
      </p:sp>
    </p:spTree>
    <p:extLst>
      <p:ext uri="{BB962C8B-B14F-4D97-AF65-F5344CB8AC3E}">
        <p14:creationId xmlns:p14="http://schemas.microsoft.com/office/powerpoint/2010/main" val="205264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1AB41-FB51-9B6F-18C5-62F449C8E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761210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We are open for Q&amp; 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A09F1-6490-9412-4773-CE9464032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716935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Thank you </a:t>
            </a:r>
            <a:r>
              <a:rPr lang="en-US" sz="2000" dirty="0">
                <a:solidFill>
                  <a:schemeClr val="tx2"/>
                </a:solidFill>
                <a:sym typeface="Wingdings" pitchFamily="2" charset="2"/>
              </a:rPr>
              <a:t>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BF3E7C6-292B-8A5E-32B3-70B930973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11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D2E11-9C91-B6A0-B7E0-B08E288ED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/>
              <a:t>Problem Statement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46876-FDCF-F075-B0A5-BE65F9E0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331" y="391252"/>
            <a:ext cx="4097369" cy="57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0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FED9C-065C-986B-F9C0-5E3F08AC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le of apples on the ground&#10;&#10;Description automatically generated">
            <a:extLst>
              <a:ext uri="{FF2B5EF4-FFF2-40B4-BE49-F238E27FC236}">
                <a16:creationId xmlns:a16="http://schemas.microsoft.com/office/drawing/2014/main" id="{205908FA-A6B3-938C-DA75-CF46BA540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28" r="3" b="3"/>
          <a:stretch/>
        </p:blipFill>
        <p:spPr>
          <a:xfrm>
            <a:off x="4606200" y="4013525"/>
            <a:ext cx="2773435" cy="1859225"/>
          </a:xfrm>
          <a:prstGeom prst="rect">
            <a:avLst/>
          </a:prstGeom>
        </p:spPr>
      </p:pic>
      <p:pic>
        <p:nvPicPr>
          <p:cNvPr id="10" name="Picture 9" descr="A pile of apples on the ground&#10;&#10;Description automatically generated">
            <a:extLst>
              <a:ext uri="{FF2B5EF4-FFF2-40B4-BE49-F238E27FC236}">
                <a16:creationId xmlns:a16="http://schemas.microsoft.com/office/drawing/2014/main" id="{2A7E1DDE-5C7A-241B-832A-0318895A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895" y="1140807"/>
            <a:ext cx="3675888" cy="24536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helf of vegetables in plastic containers&#10;&#10;Description automatically generated">
            <a:extLst>
              <a:ext uri="{FF2B5EF4-FFF2-40B4-BE49-F238E27FC236}">
                <a16:creationId xmlns:a16="http://schemas.microsoft.com/office/drawing/2014/main" id="{76A80793-44D9-A15D-9C84-EF2B3C7F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" r="128" b="3"/>
          <a:stretch/>
        </p:blipFill>
        <p:spPr>
          <a:xfrm>
            <a:off x="4359698" y="1085069"/>
            <a:ext cx="3675888" cy="2464202"/>
          </a:xfrm>
          <a:prstGeom prst="rect">
            <a:avLst/>
          </a:prstGeom>
        </p:spPr>
      </p:pic>
      <p:pic>
        <p:nvPicPr>
          <p:cNvPr id="13" name="Picture 12" descr="A close-up of a red apple&#10;&#10;Description automatically generated">
            <a:extLst>
              <a:ext uri="{FF2B5EF4-FFF2-40B4-BE49-F238E27FC236}">
                <a16:creationId xmlns:a16="http://schemas.microsoft.com/office/drawing/2014/main" id="{26DE53D9-5B36-5C8C-D00E-AC54A386A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384" y="3716309"/>
            <a:ext cx="3591616" cy="2453655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AE8B42C-D9BD-0BFC-13A8-098705A03820}"/>
              </a:ext>
            </a:extLst>
          </p:cNvPr>
          <p:cNvSpPr/>
          <p:nvPr/>
        </p:nvSpPr>
        <p:spPr>
          <a:xfrm>
            <a:off x="8029770" y="4760007"/>
            <a:ext cx="1083986" cy="555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EA9F1-6BC8-018D-B054-505FB4769E15}"/>
              </a:ext>
            </a:extLst>
          </p:cNvPr>
          <p:cNvSpPr txBox="1"/>
          <p:nvPr/>
        </p:nvSpPr>
        <p:spPr>
          <a:xfrm>
            <a:off x="4524854" y="5967672"/>
            <a:ext cx="293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with Background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D54764-AD3F-5E5C-D1D4-B4559D2AEF9B}"/>
              </a:ext>
            </a:extLst>
          </p:cNvPr>
          <p:cNvSpPr txBox="1"/>
          <p:nvPr/>
        </p:nvSpPr>
        <p:spPr>
          <a:xfrm>
            <a:off x="9824025" y="587965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Object</a:t>
            </a:r>
          </a:p>
        </p:txBody>
      </p:sp>
    </p:spTree>
    <p:extLst>
      <p:ext uri="{BB962C8B-B14F-4D97-AF65-F5344CB8AC3E}">
        <p14:creationId xmlns:p14="http://schemas.microsoft.com/office/powerpoint/2010/main" val="3460686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127F-3206-10E9-D85B-B3FC98F27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7DE72-25DC-2E3F-C101-A03704EFF9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A03D2-4AC7-EB08-D438-92CD570A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5" y="372979"/>
            <a:ext cx="10297695" cy="59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0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A82B-F4D0-AE2F-DAAC-ED73331CD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1191"/>
            <a:ext cx="9144000" cy="330422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44A9A-88F4-DC59-56FB-885CB907C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52785"/>
            <a:ext cx="9144000" cy="4012962"/>
          </a:xfrm>
        </p:spPr>
        <p:txBody>
          <a:bodyPr>
            <a:normAutofit/>
          </a:bodyPr>
          <a:lstStyle/>
          <a:p>
            <a:pPr algn="l"/>
            <a:r>
              <a:rPr lang="en-US" sz="1200" dirty="0"/>
              <a:t>  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673888A-D81C-84B6-6684-53A97CB2D187}"/>
              </a:ext>
            </a:extLst>
          </p:cNvPr>
          <p:cNvSpPr/>
          <p:nvPr/>
        </p:nvSpPr>
        <p:spPr>
          <a:xfrm>
            <a:off x="3299288" y="2307364"/>
            <a:ext cx="657416" cy="160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944D2AE-E7B7-5D9F-CEE1-BE51D64C662C}"/>
              </a:ext>
            </a:extLst>
          </p:cNvPr>
          <p:cNvSpPr/>
          <p:nvPr/>
        </p:nvSpPr>
        <p:spPr>
          <a:xfrm>
            <a:off x="4061143" y="1710366"/>
            <a:ext cx="1353447" cy="1358781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Yolov8</a:t>
            </a:r>
          </a:p>
          <a:p>
            <a:pPr algn="ctr"/>
            <a:r>
              <a:rPr lang="en-US" sz="1000" dirty="0"/>
              <a:t>(Object detection)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2D40E-EC61-332A-4049-E1D56C2DC8E4}"/>
              </a:ext>
            </a:extLst>
          </p:cNvPr>
          <p:cNvSpPr txBox="1"/>
          <p:nvPr/>
        </p:nvSpPr>
        <p:spPr>
          <a:xfrm>
            <a:off x="6598812" y="1392253"/>
            <a:ext cx="1331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Cropped Output</a:t>
            </a:r>
          </a:p>
        </p:txBody>
      </p:sp>
      <p:pic>
        <p:nvPicPr>
          <p:cNvPr id="16" name="Picture 15" descr="A close-up of a red apple&#10;&#10;Description automatically generated">
            <a:extLst>
              <a:ext uri="{FF2B5EF4-FFF2-40B4-BE49-F238E27FC236}">
                <a16:creationId xmlns:a16="http://schemas.microsoft.com/office/drawing/2014/main" id="{4EB2A71E-43AD-389A-B613-43A02BCA7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954" y="1669252"/>
            <a:ext cx="2084499" cy="13587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8FD079-6C85-B41C-BCAB-98B45720A5F7}"/>
              </a:ext>
            </a:extLst>
          </p:cNvPr>
          <p:cNvSpPr txBox="1"/>
          <p:nvPr/>
        </p:nvSpPr>
        <p:spPr>
          <a:xfrm>
            <a:off x="1882595" y="1486344"/>
            <a:ext cx="135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 image(RGB)</a:t>
            </a:r>
          </a:p>
        </p:txBody>
      </p:sp>
      <p:pic>
        <p:nvPicPr>
          <p:cNvPr id="22" name="Picture 21" descr="A close-up of a red apple&#10;&#10;Description automatically generated">
            <a:extLst>
              <a:ext uri="{FF2B5EF4-FFF2-40B4-BE49-F238E27FC236}">
                <a16:creationId xmlns:a16="http://schemas.microsoft.com/office/drawing/2014/main" id="{1142744F-77E5-2EE3-3937-7B927845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57" y="1885721"/>
            <a:ext cx="1286544" cy="1125933"/>
          </a:xfrm>
          <a:prstGeom prst="rect">
            <a:avLst/>
          </a:prstGeom>
        </p:spPr>
      </p:pic>
      <p:sp>
        <p:nvSpPr>
          <p:cNvPr id="23" name="Cube 22">
            <a:extLst>
              <a:ext uri="{FF2B5EF4-FFF2-40B4-BE49-F238E27FC236}">
                <a16:creationId xmlns:a16="http://schemas.microsoft.com/office/drawing/2014/main" id="{C216CA81-5E92-3A49-24F3-7B13395D2B8A}"/>
              </a:ext>
            </a:extLst>
          </p:cNvPr>
          <p:cNvSpPr/>
          <p:nvPr/>
        </p:nvSpPr>
        <p:spPr>
          <a:xfrm>
            <a:off x="8715518" y="1754988"/>
            <a:ext cx="1471069" cy="125614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ViT</a:t>
            </a:r>
            <a:br>
              <a:rPr lang="en-US" dirty="0"/>
            </a:br>
            <a:r>
              <a:rPr lang="en-US" sz="1100" dirty="0"/>
              <a:t>(Classification)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FA2A4FB-38E2-FE11-7392-00D77C274A23}"/>
              </a:ext>
            </a:extLst>
          </p:cNvPr>
          <p:cNvSpPr/>
          <p:nvPr/>
        </p:nvSpPr>
        <p:spPr>
          <a:xfrm>
            <a:off x="7879477" y="2312665"/>
            <a:ext cx="716738" cy="160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30EBB2E-1341-2F30-206C-205B5B612619}"/>
              </a:ext>
            </a:extLst>
          </p:cNvPr>
          <p:cNvSpPr/>
          <p:nvPr/>
        </p:nvSpPr>
        <p:spPr>
          <a:xfrm>
            <a:off x="5529435" y="2285427"/>
            <a:ext cx="849510" cy="160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D2C5CDF6-A259-423A-984C-BDC44786DA79}"/>
              </a:ext>
            </a:extLst>
          </p:cNvPr>
          <p:cNvSpPr/>
          <p:nvPr/>
        </p:nvSpPr>
        <p:spPr>
          <a:xfrm>
            <a:off x="9357645" y="3186349"/>
            <a:ext cx="119641" cy="692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814224D7-E586-4B5C-B365-35F31BB2C228}"/>
              </a:ext>
            </a:extLst>
          </p:cNvPr>
          <p:cNvSpPr/>
          <p:nvPr/>
        </p:nvSpPr>
        <p:spPr>
          <a:xfrm>
            <a:off x="8809388" y="3943996"/>
            <a:ext cx="1377199" cy="1313803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XGBoost</a:t>
            </a:r>
            <a:br>
              <a:rPr lang="en-US" dirty="0"/>
            </a:br>
            <a:r>
              <a:rPr lang="en-US" sz="1000" dirty="0"/>
              <a:t>(improve classification)</a:t>
            </a:r>
            <a:endParaRPr lang="en-US" dirty="0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669DB95A-5AEB-03E9-FD39-951851C949F5}"/>
              </a:ext>
            </a:extLst>
          </p:cNvPr>
          <p:cNvSpPr/>
          <p:nvPr/>
        </p:nvSpPr>
        <p:spPr>
          <a:xfrm>
            <a:off x="7611664" y="4600897"/>
            <a:ext cx="991312" cy="2051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297F4C-7E9B-3BD6-9CA8-1287BDC1C14A}"/>
              </a:ext>
            </a:extLst>
          </p:cNvPr>
          <p:cNvSpPr/>
          <p:nvPr/>
        </p:nvSpPr>
        <p:spPr>
          <a:xfrm>
            <a:off x="5954190" y="4310340"/>
            <a:ext cx="1358781" cy="7862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7817B5-891F-29C7-C27A-A7B20E90CAAF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568686" y="3069147"/>
            <a:ext cx="0" cy="631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E46E63-FD4F-C9A3-8677-A9BA85FEC54D}"/>
              </a:ext>
            </a:extLst>
          </p:cNvPr>
          <p:cNvCxnSpPr>
            <a:cxnSpLocks/>
          </p:cNvCxnSpPr>
          <p:nvPr/>
        </p:nvCxnSpPr>
        <p:spPr>
          <a:xfrm>
            <a:off x="4568686" y="3700329"/>
            <a:ext cx="47889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A03697-A33F-D2ED-2814-17FA79B08D63}"/>
              </a:ext>
            </a:extLst>
          </p:cNvPr>
          <p:cNvSpPr txBox="1"/>
          <p:nvPr/>
        </p:nvSpPr>
        <p:spPr>
          <a:xfrm>
            <a:off x="5954190" y="3476394"/>
            <a:ext cx="2123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Confidence Score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45C3C8-DC9E-D21A-A8DE-7A1390FEE76C}"/>
              </a:ext>
            </a:extLst>
          </p:cNvPr>
          <p:cNvSpPr txBox="1"/>
          <p:nvPr/>
        </p:nvSpPr>
        <p:spPr>
          <a:xfrm>
            <a:off x="9384588" y="3322451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Classification</a:t>
            </a:r>
            <a:r>
              <a:rPr lang="en-US" dirty="0"/>
              <a:t> </a:t>
            </a:r>
            <a:r>
              <a:rPr lang="en-US" sz="1050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894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B9BB-73A2-15DE-939B-9D53976F9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47514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YOLOv8 –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AE5EE-FA48-C3A2-AD4F-3ADF3A961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55335"/>
            <a:ext cx="9144000" cy="37024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CDDF87-A3BB-2D32-1A51-63C4C5A85627}"/>
              </a:ext>
            </a:extLst>
          </p:cNvPr>
          <p:cNvSpPr/>
          <p:nvPr/>
        </p:nvSpPr>
        <p:spPr>
          <a:xfrm>
            <a:off x="1723504" y="2768837"/>
            <a:ext cx="1239141" cy="395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</a:t>
            </a:r>
            <a:r>
              <a:rPr lang="en-US" sz="1400" dirty="0" err="1"/>
              <a:t>Img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61FAB-4972-0543-2326-736F4D762F29}"/>
              </a:ext>
            </a:extLst>
          </p:cNvPr>
          <p:cNvSpPr/>
          <p:nvPr/>
        </p:nvSpPr>
        <p:spPr>
          <a:xfrm>
            <a:off x="3896883" y="2768837"/>
            <a:ext cx="1553910" cy="383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Detection 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236D80-8F83-9036-0F77-5EAFB16D82A4}"/>
              </a:ext>
            </a:extLst>
          </p:cNvPr>
          <p:cNvSpPr/>
          <p:nvPr/>
        </p:nvSpPr>
        <p:spPr>
          <a:xfrm>
            <a:off x="3896882" y="1875525"/>
            <a:ext cx="1553910" cy="494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Anchor Based Prediction 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F529BAE5-BFA9-F50D-ACC2-0C64A85D148A}"/>
              </a:ext>
            </a:extLst>
          </p:cNvPr>
          <p:cNvSpPr/>
          <p:nvPr/>
        </p:nvSpPr>
        <p:spPr>
          <a:xfrm>
            <a:off x="6542313" y="1650763"/>
            <a:ext cx="1509961" cy="123181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Bounding box 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BA85E8-CA20-86B6-AAC2-9D99CEC3BE78}"/>
              </a:ext>
            </a:extLst>
          </p:cNvPr>
          <p:cNvSpPr/>
          <p:nvPr/>
        </p:nvSpPr>
        <p:spPr>
          <a:xfrm>
            <a:off x="8639798" y="2033900"/>
            <a:ext cx="1640793" cy="494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Confidence Loss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69E11-0AED-F3FC-C874-D6FD3383145C}"/>
              </a:ext>
            </a:extLst>
          </p:cNvPr>
          <p:cNvSpPr/>
          <p:nvPr/>
        </p:nvSpPr>
        <p:spPr>
          <a:xfrm>
            <a:off x="3935844" y="4594224"/>
            <a:ext cx="1514945" cy="383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350442-2498-E094-0BC2-19FD79B07598}"/>
              </a:ext>
            </a:extLst>
          </p:cNvPr>
          <p:cNvSpPr/>
          <p:nvPr/>
        </p:nvSpPr>
        <p:spPr>
          <a:xfrm>
            <a:off x="1625174" y="4582121"/>
            <a:ext cx="1423481" cy="395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BackBone</a:t>
            </a:r>
            <a:r>
              <a:rPr lang="en-US" sz="1400" dirty="0"/>
              <a:t>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351613-1AE0-540A-98E0-25D745D9AD46}"/>
              </a:ext>
            </a:extLst>
          </p:cNvPr>
          <p:cNvSpPr/>
          <p:nvPr/>
        </p:nvSpPr>
        <p:spPr>
          <a:xfrm>
            <a:off x="5964255" y="4693774"/>
            <a:ext cx="1553910" cy="383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PAnet</a:t>
            </a:r>
            <a:endParaRPr lang="en-US" sz="1400" dirty="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7C298849-B5AA-42F0-BFF5-D5704E1B813E}"/>
              </a:ext>
            </a:extLst>
          </p:cNvPr>
          <p:cNvSpPr/>
          <p:nvPr/>
        </p:nvSpPr>
        <p:spPr>
          <a:xfrm>
            <a:off x="5986228" y="3136304"/>
            <a:ext cx="1509961" cy="123181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Feature Extraction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2ED263-1990-1B89-5E5A-0AC88A2C88D2}"/>
              </a:ext>
            </a:extLst>
          </p:cNvPr>
          <p:cNvSpPr/>
          <p:nvPr/>
        </p:nvSpPr>
        <p:spPr>
          <a:xfrm>
            <a:off x="8639798" y="2889010"/>
            <a:ext cx="1640793" cy="494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Localization Loss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DF6FF4-3480-0D66-05E9-5E531AF08CE6}"/>
              </a:ext>
            </a:extLst>
          </p:cNvPr>
          <p:cNvCxnSpPr>
            <a:cxnSpLocks/>
          </p:cNvCxnSpPr>
          <p:nvPr/>
        </p:nvCxnSpPr>
        <p:spPr>
          <a:xfrm>
            <a:off x="2315712" y="3185346"/>
            <a:ext cx="33720" cy="1418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AFC571-74D8-8F0F-8FA9-D8A012152BFD}"/>
              </a:ext>
            </a:extLst>
          </p:cNvPr>
          <p:cNvCxnSpPr>
            <a:endCxn id="11" idx="1"/>
          </p:cNvCxnSpPr>
          <p:nvPr/>
        </p:nvCxnSpPr>
        <p:spPr>
          <a:xfrm>
            <a:off x="5450792" y="4883563"/>
            <a:ext cx="513463" cy="1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0BF056-72A0-E9BF-820B-454BC8151FEF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H="1" flipV="1">
            <a:off x="6741209" y="4368118"/>
            <a:ext cx="1" cy="325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E47F63-0CA3-80C6-AE6D-766E6FA0F1FC}"/>
              </a:ext>
            </a:extLst>
          </p:cNvPr>
          <p:cNvCxnSpPr/>
          <p:nvPr/>
        </p:nvCxnSpPr>
        <p:spPr>
          <a:xfrm flipH="1">
            <a:off x="4589092" y="3752211"/>
            <a:ext cx="1375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D8F30D-2D4A-F8B2-F1DC-1A990F936D27}"/>
              </a:ext>
            </a:extLst>
          </p:cNvPr>
          <p:cNvCxnSpPr/>
          <p:nvPr/>
        </p:nvCxnSpPr>
        <p:spPr>
          <a:xfrm flipV="1">
            <a:off x="4580546" y="3136304"/>
            <a:ext cx="0" cy="615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D337B1-4362-9BB1-5A6F-D3C9F07222B9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H="1" flipV="1">
            <a:off x="4673837" y="2370113"/>
            <a:ext cx="1" cy="398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FC2174-2BDA-7235-0B2E-2060278DD642}"/>
              </a:ext>
            </a:extLst>
          </p:cNvPr>
          <p:cNvCxnSpPr>
            <a:cxnSpLocks/>
          </p:cNvCxnSpPr>
          <p:nvPr/>
        </p:nvCxnSpPr>
        <p:spPr>
          <a:xfrm>
            <a:off x="5450792" y="2204815"/>
            <a:ext cx="10915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9FC91F-A291-521E-86FE-5F768943E97A}"/>
              </a:ext>
            </a:extLst>
          </p:cNvPr>
          <p:cNvCxnSpPr>
            <a:endCxn id="8" idx="1"/>
          </p:cNvCxnSpPr>
          <p:nvPr/>
        </p:nvCxnSpPr>
        <p:spPr>
          <a:xfrm>
            <a:off x="8052274" y="2266670"/>
            <a:ext cx="587524" cy="14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2C1E36-D89A-1778-82C1-7CE41F1195B5}"/>
              </a:ext>
            </a:extLst>
          </p:cNvPr>
          <p:cNvCxnSpPr>
            <a:stCxn id="7" idx="2"/>
          </p:cNvCxnSpPr>
          <p:nvPr/>
        </p:nvCxnSpPr>
        <p:spPr>
          <a:xfrm flipH="1">
            <a:off x="7297293" y="2882577"/>
            <a:ext cx="1" cy="269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10EB3E2-D90C-EB09-0CC6-8934C1F0B96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297293" y="3136304"/>
            <a:ext cx="1342505" cy="8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B3F087-1E41-B3C6-6E81-615317C11EBF}"/>
              </a:ext>
            </a:extLst>
          </p:cNvPr>
          <p:cNvSpPr txBox="1"/>
          <p:nvPr/>
        </p:nvSpPr>
        <p:spPr>
          <a:xfrm>
            <a:off x="4657889" y="3348317"/>
            <a:ext cx="143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Semetics</a:t>
            </a:r>
            <a:r>
              <a:rPr lang="en-US" sz="1000" dirty="0"/>
              <a:t> and </a:t>
            </a:r>
            <a:r>
              <a:rPr lang="en-US" sz="1000" dirty="0" err="1"/>
              <a:t>Spacial</a:t>
            </a:r>
            <a:r>
              <a:rPr lang="en-US" sz="1000" dirty="0"/>
              <a:t>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7E41F-10FC-E280-CCC7-41DC69ABE257}"/>
              </a:ext>
            </a:extLst>
          </p:cNvPr>
          <p:cNvSpPr/>
          <p:nvPr/>
        </p:nvSpPr>
        <p:spPr>
          <a:xfrm>
            <a:off x="2813145" y="3836665"/>
            <a:ext cx="1383277" cy="3952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CSPDarknet53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D176F0-A790-6965-7E47-D36D29F87698}"/>
              </a:ext>
            </a:extLst>
          </p:cNvPr>
          <p:cNvCxnSpPr>
            <a:cxnSpLocks/>
          </p:cNvCxnSpPr>
          <p:nvPr/>
        </p:nvCxnSpPr>
        <p:spPr>
          <a:xfrm>
            <a:off x="2982124" y="4818400"/>
            <a:ext cx="2720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079C00-A41E-B8DC-2AE5-67AA32BE2BD3}"/>
              </a:ext>
            </a:extLst>
          </p:cNvPr>
          <p:cNvCxnSpPr>
            <a:cxnSpLocks/>
          </p:cNvCxnSpPr>
          <p:nvPr/>
        </p:nvCxnSpPr>
        <p:spPr>
          <a:xfrm flipH="1" flipV="1">
            <a:off x="3247697" y="4231908"/>
            <a:ext cx="6483" cy="586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02952D-67B9-37EB-5E1C-9F338D0DD08F}"/>
              </a:ext>
            </a:extLst>
          </p:cNvPr>
          <p:cNvCxnSpPr/>
          <p:nvPr/>
        </p:nvCxnSpPr>
        <p:spPr>
          <a:xfrm>
            <a:off x="3552497" y="4231908"/>
            <a:ext cx="0" cy="586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352688-54F6-61BF-7F13-40BFC851F7EE}"/>
              </a:ext>
            </a:extLst>
          </p:cNvPr>
          <p:cNvCxnSpPr/>
          <p:nvPr/>
        </p:nvCxnSpPr>
        <p:spPr>
          <a:xfrm>
            <a:off x="3552497" y="4818400"/>
            <a:ext cx="3443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945E6DF-8405-F4FF-C25F-133D3DEE46AB}"/>
              </a:ext>
            </a:extLst>
          </p:cNvPr>
          <p:cNvSpPr txBox="1"/>
          <p:nvPr/>
        </p:nvSpPr>
        <p:spPr>
          <a:xfrm>
            <a:off x="5399923" y="2004760"/>
            <a:ext cx="1509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multi-scale feature maps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C56A-D654-2DB2-4EBA-AC2C2E919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391"/>
            <a:ext cx="9144000" cy="47783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Transformer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B4966-EDE2-7ED9-7DE7-4D2F490C0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3503" y="1600200"/>
            <a:ext cx="6337738" cy="3657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73FFD-79EA-CD90-4232-B2427CAE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46" y="883855"/>
            <a:ext cx="8075880" cy="5131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A57A83-693E-17E7-882C-A38133AC3BBB}"/>
              </a:ext>
            </a:extLst>
          </p:cNvPr>
          <p:cNvSpPr txBox="1"/>
          <p:nvPr/>
        </p:nvSpPr>
        <p:spPr>
          <a:xfrm>
            <a:off x="2141621" y="6196263"/>
            <a:ext cx="744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Source: </a:t>
            </a:r>
            <a:r>
              <a:rPr lang="en-US" b="0" i="0" u="none" strike="noStrike" dirty="0">
                <a:solidFill>
                  <a:srgbClr val="3B759E"/>
                </a:solidFill>
                <a:effectLst/>
                <a:latin typeface="Open Sans" panose="020F0502020204030204" pitchFamily="34" charset="0"/>
                <a:hlinkClick r:id="rId3"/>
              </a:rPr>
              <a:t>lucidrains/vit-pytorch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1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6E27-726F-E682-B818-50A6128AE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986"/>
            <a:ext cx="9144000" cy="477837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Ensemble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CB303-BD14-345F-8A72-157600AF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1" y="875296"/>
            <a:ext cx="4768515" cy="3468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939594-2925-A3B5-553C-C5CD1A6483DF}"/>
              </a:ext>
            </a:extLst>
          </p:cNvPr>
          <p:cNvSpPr/>
          <p:nvPr/>
        </p:nvSpPr>
        <p:spPr>
          <a:xfrm>
            <a:off x="6410826" y="875296"/>
            <a:ext cx="1648327" cy="601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YOLOv8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B33C06-FAFB-76A5-3B60-FB40B9BF8803}"/>
              </a:ext>
            </a:extLst>
          </p:cNvPr>
          <p:cNvSpPr/>
          <p:nvPr/>
        </p:nvSpPr>
        <p:spPr>
          <a:xfrm>
            <a:off x="8837195" y="875295"/>
            <a:ext cx="1648327" cy="601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ViT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E47C2D-384E-421B-195C-5C7BEE5782FD}"/>
              </a:ext>
            </a:extLst>
          </p:cNvPr>
          <p:cNvCxnSpPr>
            <a:stCxn id="6" idx="2"/>
          </p:cNvCxnSpPr>
          <p:nvPr/>
        </p:nvCxnSpPr>
        <p:spPr>
          <a:xfrm>
            <a:off x="7234990" y="1476875"/>
            <a:ext cx="1199147" cy="8572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3DB086-FB11-4FFB-7299-274FBA37D12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434137" y="1476874"/>
            <a:ext cx="1227222" cy="837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F7C90C-BED2-3BEE-3A69-963E0AFE6813}"/>
              </a:ext>
            </a:extLst>
          </p:cNvPr>
          <p:cNvCxnSpPr/>
          <p:nvPr/>
        </p:nvCxnSpPr>
        <p:spPr>
          <a:xfrm>
            <a:off x="8434137" y="2334126"/>
            <a:ext cx="0" cy="962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7F747D5-43E4-C468-422A-4B3908A896EF}"/>
              </a:ext>
            </a:extLst>
          </p:cNvPr>
          <p:cNvSpPr/>
          <p:nvPr/>
        </p:nvSpPr>
        <p:spPr>
          <a:xfrm>
            <a:off x="7622004" y="3371850"/>
            <a:ext cx="1648327" cy="601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D223B-F1FA-F8B0-B915-8A1966C6E61D}"/>
              </a:ext>
            </a:extLst>
          </p:cNvPr>
          <p:cNvSpPr txBox="1"/>
          <p:nvPr/>
        </p:nvSpPr>
        <p:spPr>
          <a:xfrm>
            <a:off x="6330618" y="1804250"/>
            <a:ext cx="196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Confidence score</a:t>
            </a:r>
            <a:br>
              <a:rPr lang="en-US" sz="1400" dirty="0"/>
            </a:br>
            <a:r>
              <a:rPr lang="en-US" sz="1400" dirty="0"/>
              <a:t> (object detection)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35A60D-345F-1041-7AF1-9E2312089C06}"/>
              </a:ext>
            </a:extLst>
          </p:cNvPr>
          <p:cNvSpPr txBox="1"/>
          <p:nvPr/>
        </p:nvSpPr>
        <p:spPr>
          <a:xfrm>
            <a:off x="9053763" y="1829816"/>
            <a:ext cx="1967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Classification score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A59A95-913E-85BB-8F1F-03642CF5A512}"/>
              </a:ext>
            </a:extLst>
          </p:cNvPr>
          <p:cNvCxnSpPr>
            <a:stCxn id="16" idx="2"/>
          </p:cNvCxnSpPr>
          <p:nvPr/>
        </p:nvCxnSpPr>
        <p:spPr>
          <a:xfrm flipH="1">
            <a:off x="8446167" y="3973429"/>
            <a:ext cx="1" cy="875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EB3E4CA-210F-42A1-8582-4FAC108D7C1F}"/>
              </a:ext>
            </a:extLst>
          </p:cNvPr>
          <p:cNvSpPr/>
          <p:nvPr/>
        </p:nvSpPr>
        <p:spPr>
          <a:xfrm>
            <a:off x="7609973" y="4848726"/>
            <a:ext cx="1648327" cy="601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4040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D4DB-A291-7D5D-7F2E-AC16A2F7E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2342"/>
            <a:ext cx="9144000" cy="477837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Evaluation Metrics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2BAA1-4424-E4EB-3F45-5866D439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30179"/>
            <a:ext cx="9144000" cy="442762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3D9910-5FAB-7109-DF08-DB0DE9C4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41704"/>
              </p:ext>
            </p:extLst>
          </p:nvPr>
        </p:nvGraphicFramePr>
        <p:xfrm>
          <a:off x="1779104" y="1308013"/>
          <a:ext cx="8676860" cy="3184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372">
                  <a:extLst>
                    <a:ext uri="{9D8B030D-6E8A-4147-A177-3AD203B41FA5}">
                      <a16:colId xmlns:a16="http://schemas.microsoft.com/office/drawing/2014/main" val="366469699"/>
                    </a:ext>
                  </a:extLst>
                </a:gridCol>
                <a:gridCol w="1735372">
                  <a:extLst>
                    <a:ext uri="{9D8B030D-6E8A-4147-A177-3AD203B41FA5}">
                      <a16:colId xmlns:a16="http://schemas.microsoft.com/office/drawing/2014/main" val="1130247389"/>
                    </a:ext>
                  </a:extLst>
                </a:gridCol>
                <a:gridCol w="1735372">
                  <a:extLst>
                    <a:ext uri="{9D8B030D-6E8A-4147-A177-3AD203B41FA5}">
                      <a16:colId xmlns:a16="http://schemas.microsoft.com/office/drawing/2014/main" val="2815966440"/>
                    </a:ext>
                  </a:extLst>
                </a:gridCol>
                <a:gridCol w="1735372">
                  <a:extLst>
                    <a:ext uri="{9D8B030D-6E8A-4147-A177-3AD203B41FA5}">
                      <a16:colId xmlns:a16="http://schemas.microsoft.com/office/drawing/2014/main" val="4000822652"/>
                    </a:ext>
                  </a:extLst>
                </a:gridCol>
                <a:gridCol w="1735372">
                  <a:extLst>
                    <a:ext uri="{9D8B030D-6E8A-4147-A177-3AD203B41FA5}">
                      <a16:colId xmlns:a16="http://schemas.microsoft.com/office/drawing/2014/main" val="3854276721"/>
                    </a:ext>
                  </a:extLst>
                </a:gridCol>
              </a:tblGrid>
              <a:tr h="4909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16714"/>
                  </a:ext>
                </a:extLst>
              </a:tr>
              <a:tr h="8979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YOLOv8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02635"/>
                  </a:ext>
                </a:extLst>
              </a:tr>
              <a:tr h="8979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207810"/>
                  </a:ext>
                </a:extLst>
              </a:tr>
              <a:tr h="8979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01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9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309</Words>
  <Application>Microsoft Macintosh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Open Sans</vt:lpstr>
      <vt:lpstr>Times New Roman</vt:lpstr>
      <vt:lpstr>Wingdings</vt:lpstr>
      <vt:lpstr>Office Theme</vt:lpstr>
      <vt:lpstr>Food Freshness Detection Agent: A Hybrid Approach Using Computer Vision and Machine Learning</vt:lpstr>
      <vt:lpstr>Problem Statement</vt:lpstr>
      <vt:lpstr>Motivation</vt:lpstr>
      <vt:lpstr>PowerPoint Presentation</vt:lpstr>
      <vt:lpstr>Methodology</vt:lpstr>
      <vt:lpstr>YOLOv8 – Object Detection</vt:lpstr>
      <vt:lpstr>Visual Transformer </vt:lpstr>
      <vt:lpstr>Ensemble Learning</vt:lpstr>
      <vt:lpstr>Evaluation Metrics</vt:lpstr>
      <vt:lpstr>Results &amp; Visualizations</vt:lpstr>
      <vt:lpstr>Ablation Study</vt:lpstr>
      <vt:lpstr>Challenges &amp; Solutions</vt:lpstr>
      <vt:lpstr>Conclusion</vt:lpstr>
      <vt:lpstr>We are open for Q&amp; A.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Chiluka, Yashwanth</dc:creator>
  <cp:lastModifiedBy>Chiluka, Yashwanth</cp:lastModifiedBy>
  <cp:revision>5</cp:revision>
  <dcterms:created xsi:type="dcterms:W3CDTF">2025-04-14T18:38:48Z</dcterms:created>
  <dcterms:modified xsi:type="dcterms:W3CDTF">2025-04-17T16:34:04Z</dcterms:modified>
</cp:coreProperties>
</file>